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7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816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3E091-E556-3342-8AD5-E67A3A24AE11}" type="datetimeFigureOut">
              <a:rPr lang="fr-FR" smtClean="0"/>
              <a:t>14/12/16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CE9ED-AFA5-2640-9486-96552805C0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8865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A955A-1500-AD48-B81A-D5BB85854FF8}" type="datetimeFigureOut">
              <a:rPr lang="fr-FR" smtClean="0"/>
              <a:t>14/12/16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5B5EF-87D7-2044-8DD8-3927DAD84E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872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391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879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25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51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243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18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52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72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029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29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89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 smtClean="0"/>
              <a:t>Cliquez pour modifier les styles du texte du masque</a:t>
            </a:r>
          </a:p>
          <a:p>
            <a:pPr lvl="1"/>
            <a:r>
              <a:rPr lang="de-AT" smtClean="0"/>
              <a:t>Deuxième niveau</a:t>
            </a:r>
          </a:p>
          <a:p>
            <a:pPr lvl="2"/>
            <a:r>
              <a:rPr lang="de-AT" smtClean="0"/>
              <a:t>Troisième niveau</a:t>
            </a:r>
          </a:p>
          <a:p>
            <a:pPr lvl="3"/>
            <a:r>
              <a:rPr lang="de-AT" smtClean="0"/>
              <a:t>Quatrième niveau</a:t>
            </a:r>
          </a:p>
          <a:p>
            <a:pPr lvl="4"/>
            <a:r>
              <a:rPr lang="de-AT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4D907-5FC6-C94F-9D18-9061201ED0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44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Run_1589_PulseShapes for bgvtell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7115" r="2111" b="12171"/>
          <a:stretch/>
        </p:blipFill>
        <p:spPr>
          <a:xfrm>
            <a:off x="0" y="1344930"/>
            <a:ext cx="10320517" cy="479552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4453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solidFill>
                  <a:srgbClr val="595959"/>
                </a:solidFill>
              </a:rPr>
              <a:t>latest</a:t>
            </a:r>
            <a:r>
              <a:rPr lang="fr-FR" dirty="0">
                <a:solidFill>
                  <a:srgbClr val="595959"/>
                </a:solidFill>
              </a:rPr>
              <a:t> </a:t>
            </a:r>
            <a:r>
              <a:rPr lang="fr-FR" dirty="0" err="1">
                <a:solidFill>
                  <a:srgbClr val="595959"/>
                </a:solidFill>
              </a:rPr>
              <a:t>findings</a:t>
            </a:r>
            <a:r>
              <a:rPr lang="fr-FR" dirty="0">
                <a:solidFill>
                  <a:srgbClr val="595959"/>
                </a:solidFill>
              </a:rPr>
              <a:t> </a:t>
            </a:r>
            <a:r>
              <a:rPr lang="fr-FR" dirty="0" err="1">
                <a:solidFill>
                  <a:srgbClr val="595959"/>
                </a:solidFill>
              </a:rPr>
              <a:t>from</a:t>
            </a:r>
            <a:r>
              <a:rPr lang="fr-FR" dirty="0">
                <a:solidFill>
                  <a:srgbClr val="595959"/>
                </a:solidFill>
              </a:rPr>
              <a:t> the </a:t>
            </a:r>
            <a:br>
              <a:rPr lang="fr-FR" dirty="0">
                <a:solidFill>
                  <a:srgbClr val="595959"/>
                </a:solidFill>
              </a:rPr>
            </a:br>
            <a:r>
              <a:rPr lang="fr-FR" dirty="0" err="1">
                <a:solidFill>
                  <a:srgbClr val="595959"/>
                </a:solidFill>
              </a:rPr>
              <a:t>pulseshape</a:t>
            </a:r>
            <a:r>
              <a:rPr lang="fr-FR" dirty="0">
                <a:solidFill>
                  <a:srgbClr val="595959"/>
                </a:solidFill>
              </a:rPr>
              <a:t> scan</a:t>
            </a:r>
            <a:br>
              <a:rPr lang="fr-FR" dirty="0">
                <a:solidFill>
                  <a:srgbClr val="595959"/>
                </a:solidFill>
              </a:rPr>
            </a:b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71520" y="5279628"/>
            <a:ext cx="253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Mariana Rihl, 14.12.2016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371600" y="3637280"/>
            <a:ext cx="6400800" cy="838200"/>
          </a:xfrm>
        </p:spPr>
        <p:txBody>
          <a:bodyPr/>
          <a:lstStyle/>
          <a:p>
            <a:r>
              <a:rPr lang="fr-FR" dirty="0" smtClean="0">
                <a:solidFill>
                  <a:srgbClr val="595959"/>
                </a:solidFill>
              </a:rPr>
              <a:t> - BCID </a:t>
            </a:r>
            <a:r>
              <a:rPr lang="fr-FR" dirty="0">
                <a:solidFill>
                  <a:srgbClr val="595959"/>
                </a:solidFill>
              </a:rPr>
              <a:t>offset, </a:t>
            </a:r>
            <a:r>
              <a:rPr lang="fr-FR" dirty="0" err="1">
                <a:solidFill>
                  <a:srgbClr val="595959"/>
                </a:solidFill>
              </a:rPr>
              <a:t>pulseShape</a:t>
            </a:r>
            <a:r>
              <a:rPr lang="fr-FR" dirty="0">
                <a:solidFill>
                  <a:srgbClr val="595959"/>
                </a:solidFill>
              </a:rPr>
              <a:t>, l0Latency</a:t>
            </a:r>
            <a:endParaRPr lang="en-GB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3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595959"/>
                </a:solidFill>
              </a:rPr>
              <a:t>PulseShapeScan</a:t>
            </a:r>
            <a:r>
              <a:rPr lang="fr-FR" dirty="0" smtClean="0">
                <a:solidFill>
                  <a:srgbClr val="595959"/>
                </a:solidFill>
              </a:rPr>
              <a:t> </a:t>
            </a:r>
            <a:r>
              <a:rPr lang="fr-FR" dirty="0" err="1" smtClean="0">
                <a:solidFill>
                  <a:srgbClr val="595959"/>
                </a:solidFill>
              </a:rPr>
              <a:t>Analysis</a:t>
            </a:r>
            <a:r>
              <a:rPr lang="fr-FR" dirty="0" smtClean="0">
                <a:solidFill>
                  <a:srgbClr val="595959"/>
                </a:solidFill>
              </a:rPr>
              <a:t>	</a:t>
            </a:r>
            <a:endParaRPr lang="fr-FR" dirty="0">
              <a:solidFill>
                <a:srgbClr val="595959"/>
              </a:solidFill>
            </a:endParaRPr>
          </a:p>
        </p:txBody>
      </p:sp>
      <p:pic>
        <p:nvPicPr>
          <p:cNvPr id="5" name="Image 4" descr="Run_1589_PulseShapes for bgvtell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" y="1762130"/>
            <a:ext cx="4320000" cy="224794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030254" y="2236096"/>
            <a:ext cx="3087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Run 1589 (27.04.2016), bgvtell01. </a:t>
            </a:r>
            <a:endParaRPr lang="en-GB" dirty="0">
              <a:solidFill>
                <a:srgbClr val="595959"/>
              </a:solidFill>
            </a:endParaRPr>
          </a:p>
          <a:p>
            <a:r>
              <a:rPr lang="en-GB" dirty="0" smtClean="0">
                <a:solidFill>
                  <a:srgbClr val="595959"/>
                </a:solidFill>
              </a:rPr>
              <a:t>l0latency = 113 (assumed optimal slot at l0latency 115)</a:t>
            </a:r>
            <a:endParaRPr lang="en-GB" dirty="0">
              <a:solidFill>
                <a:srgbClr val="595959"/>
              </a:solidFill>
            </a:endParaRPr>
          </a:p>
        </p:txBody>
      </p:sp>
      <p:pic>
        <p:nvPicPr>
          <p:cNvPr id="7" name="Image 6" descr="Run_1589_average_PulseShapes for bgvtell01_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" y="4188655"/>
            <a:ext cx="4320000" cy="224794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179078" y="4643946"/>
            <a:ext cx="2938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Run 1589, average over all links, including fit with second degree polynomial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35767" y="1303508"/>
            <a:ext cx="446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Runs before trigger changes (and </a:t>
            </a:r>
            <a:r>
              <a:rPr lang="en-GB" dirty="0" err="1" smtClean="0">
                <a:solidFill>
                  <a:srgbClr val="595959"/>
                </a:solidFill>
              </a:rPr>
              <a:t>fw</a:t>
            </a:r>
            <a:r>
              <a:rPr lang="en-GB" dirty="0" smtClean="0">
                <a:solidFill>
                  <a:srgbClr val="595959"/>
                </a:solidFill>
              </a:rPr>
              <a:t> changes)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10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8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595959"/>
                </a:solidFill>
              </a:rPr>
              <a:t>PulseShapeScan</a:t>
            </a:r>
            <a:r>
              <a:rPr lang="fr-FR" dirty="0" smtClean="0">
                <a:solidFill>
                  <a:srgbClr val="595959"/>
                </a:solidFill>
              </a:rPr>
              <a:t> </a:t>
            </a:r>
            <a:r>
              <a:rPr lang="fr-FR" dirty="0" err="1" smtClean="0">
                <a:solidFill>
                  <a:srgbClr val="595959"/>
                </a:solidFill>
              </a:rPr>
              <a:t>Analysis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7200" y="1392798"/>
            <a:ext cx="5576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Still no reason why MEP requests are bad for recent PSS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took data with 100 </a:t>
            </a:r>
            <a:r>
              <a:rPr lang="en-GB" dirty="0" err="1" smtClean="0">
                <a:solidFill>
                  <a:srgbClr val="595959"/>
                </a:solidFill>
              </a:rPr>
              <a:t>evts</a:t>
            </a:r>
            <a:r>
              <a:rPr lang="en-GB" dirty="0" smtClean="0">
                <a:solidFill>
                  <a:srgbClr val="595959"/>
                </a:solidFill>
              </a:rPr>
              <a:t> per step, slightly weird behaviour</a:t>
            </a:r>
            <a:endParaRPr lang="en-GB" dirty="0">
              <a:solidFill>
                <a:srgbClr val="595959"/>
              </a:solidFill>
            </a:endParaRPr>
          </a:p>
        </p:txBody>
      </p:sp>
      <p:pic>
        <p:nvPicPr>
          <p:cNvPr id="5" name="Image 4" descr="Run_1948_PulseShapes for bgvtell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5" y="2158183"/>
            <a:ext cx="4320000" cy="2247945"/>
          </a:xfrm>
          <a:prstGeom prst="rect">
            <a:avLst/>
          </a:prstGeom>
        </p:spPr>
      </p:pic>
      <p:pic>
        <p:nvPicPr>
          <p:cNvPr id="6" name="Image 5" descr="Run_1948_average_PulseShapes for bgvtell01_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5" y="4406128"/>
            <a:ext cx="4320000" cy="22479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87433" y="2283996"/>
            <a:ext cx="3400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analysis ignores “bad events”, events that have no Previous/Next data while keeping the counter running correctly. 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Regular spikes are strange, they seem to occur at step 1 most. 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Could try to improve shape by also using ODIN </a:t>
            </a:r>
            <a:r>
              <a:rPr lang="en-GB" smtClean="0">
                <a:solidFill>
                  <a:srgbClr val="595959"/>
                </a:solidFill>
              </a:rPr>
              <a:t>event number. 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87433" y="4592320"/>
            <a:ext cx="34009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questionable if fit is precise enough. 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Idea is to take minimum of fit, take closest ns value and translate this into </a:t>
            </a:r>
            <a:r>
              <a:rPr lang="en-GB" dirty="0" err="1" smtClean="0">
                <a:solidFill>
                  <a:srgbClr val="595959"/>
                </a:solidFill>
              </a:rPr>
              <a:t>Clk</a:t>
            </a:r>
            <a:r>
              <a:rPr lang="en-GB" dirty="0" smtClean="0">
                <a:solidFill>
                  <a:srgbClr val="595959"/>
                </a:solidFill>
              </a:rPr>
              <a:t>/L0A/FER settings for CB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236720" y="2149686"/>
            <a:ext cx="107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Run 1948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11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27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Run_1948_PulseShapes for bgvtell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721361"/>
            <a:ext cx="3600000" cy="1873287"/>
          </a:xfrm>
          <a:prstGeom prst="rect">
            <a:avLst/>
          </a:prstGeom>
        </p:spPr>
      </p:pic>
      <p:pic>
        <p:nvPicPr>
          <p:cNvPr id="5" name="Image 4" descr="Run_1948_PulseShapes for bgvtell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594648"/>
            <a:ext cx="3600000" cy="1873287"/>
          </a:xfrm>
          <a:prstGeom prst="rect">
            <a:avLst/>
          </a:prstGeom>
        </p:spPr>
      </p:pic>
      <p:pic>
        <p:nvPicPr>
          <p:cNvPr id="6" name="Image 5" descr="Run_1948_PulseShapes for bgvtell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4503093"/>
            <a:ext cx="3600000" cy="1873287"/>
          </a:xfrm>
          <a:prstGeom prst="rect">
            <a:avLst/>
          </a:prstGeom>
        </p:spPr>
      </p:pic>
      <p:pic>
        <p:nvPicPr>
          <p:cNvPr id="7" name="Image 6" descr="Run_1948_PulseShapes for bgvtell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0" y="721361"/>
            <a:ext cx="3600000" cy="1873287"/>
          </a:xfrm>
          <a:prstGeom prst="rect">
            <a:avLst/>
          </a:prstGeom>
        </p:spPr>
      </p:pic>
      <p:pic>
        <p:nvPicPr>
          <p:cNvPr id="8" name="Image 7" descr="Run_1948_PulseShapes for bgvtell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0" y="2594648"/>
            <a:ext cx="3600000" cy="1873287"/>
          </a:xfrm>
          <a:prstGeom prst="rect">
            <a:avLst/>
          </a:prstGeom>
        </p:spPr>
      </p:pic>
      <p:pic>
        <p:nvPicPr>
          <p:cNvPr id="9" name="Image 8" descr="Run_1948_PulseShapes for bgvtell0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0" y="4503093"/>
            <a:ext cx="3600000" cy="187328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079240" y="191254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595959"/>
                </a:solidFill>
              </a:rPr>
              <a:t>Run 1948</a:t>
            </a:r>
            <a:endParaRPr lang="en-GB" sz="2800" dirty="0">
              <a:solidFill>
                <a:srgbClr val="595959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12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5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Run_1948_PulseShapes for bgvtell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721361"/>
            <a:ext cx="3600000" cy="1873287"/>
          </a:xfrm>
          <a:prstGeom prst="rect">
            <a:avLst/>
          </a:prstGeom>
        </p:spPr>
      </p:pic>
      <p:pic>
        <p:nvPicPr>
          <p:cNvPr id="5" name="Image 4" descr="Run_1948_PulseShapes for bgvtell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594648"/>
            <a:ext cx="3600000" cy="1873287"/>
          </a:xfrm>
          <a:prstGeom prst="rect">
            <a:avLst/>
          </a:prstGeom>
        </p:spPr>
      </p:pic>
      <p:pic>
        <p:nvPicPr>
          <p:cNvPr id="6" name="Image 5" descr="Run_1948_PulseShapes for bgvtell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4503093"/>
            <a:ext cx="3600000" cy="1873287"/>
          </a:xfrm>
          <a:prstGeom prst="rect">
            <a:avLst/>
          </a:prstGeom>
        </p:spPr>
      </p:pic>
      <p:pic>
        <p:nvPicPr>
          <p:cNvPr id="7" name="Image 6" descr="Run_1948_PulseShapes for bgvtell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0" y="721361"/>
            <a:ext cx="3600000" cy="1873287"/>
          </a:xfrm>
          <a:prstGeom prst="rect">
            <a:avLst/>
          </a:prstGeom>
        </p:spPr>
      </p:pic>
      <p:pic>
        <p:nvPicPr>
          <p:cNvPr id="8" name="Image 7" descr="Run_1948_PulseShapes for bgvtell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0" y="2594648"/>
            <a:ext cx="3600000" cy="1873287"/>
          </a:xfrm>
          <a:prstGeom prst="rect">
            <a:avLst/>
          </a:prstGeom>
        </p:spPr>
      </p:pic>
      <p:pic>
        <p:nvPicPr>
          <p:cNvPr id="9" name="Image 8" descr="Run_1948_PulseShapes for bgvtell0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60" y="4503093"/>
            <a:ext cx="3600000" cy="187328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079240" y="191254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595959"/>
                </a:solidFill>
              </a:rPr>
              <a:t>Run 1948</a:t>
            </a:r>
            <a:endParaRPr lang="en-GB" sz="2800" dirty="0">
              <a:solidFill>
                <a:srgbClr val="595959"/>
              </a:solidFill>
            </a:endParaRPr>
          </a:p>
        </p:txBody>
      </p:sp>
      <p:pic>
        <p:nvPicPr>
          <p:cNvPr id="2" name="Image 1" descr="Run_1948_PulseShapes for bgvtell0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0" y="1583326"/>
            <a:ext cx="7318560" cy="3808268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13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8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Run_1948_average_PulseShapes for bgvtell01_f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480936"/>
            <a:ext cx="2880000" cy="1498630"/>
          </a:xfrm>
          <a:prstGeom prst="rect">
            <a:avLst/>
          </a:prstGeom>
        </p:spPr>
      </p:pic>
      <p:pic>
        <p:nvPicPr>
          <p:cNvPr id="5" name="Image 4" descr="Run_1948_average_PulseShapes for bgvtell02_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1979566"/>
            <a:ext cx="2880000" cy="1498630"/>
          </a:xfrm>
          <a:prstGeom prst="rect">
            <a:avLst/>
          </a:prstGeom>
        </p:spPr>
      </p:pic>
      <p:pic>
        <p:nvPicPr>
          <p:cNvPr id="6" name="Image 5" descr="Run_1948_average_PulseShapes for bgvtell04_fi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3478196"/>
            <a:ext cx="2880000" cy="1498630"/>
          </a:xfrm>
          <a:prstGeom prst="rect">
            <a:avLst/>
          </a:prstGeom>
        </p:spPr>
      </p:pic>
      <p:pic>
        <p:nvPicPr>
          <p:cNvPr id="8" name="Image 7" descr="Run_1948_average_PulseShapes for bgvtell05_fi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" y="5031400"/>
            <a:ext cx="2880000" cy="1500119"/>
          </a:xfrm>
          <a:prstGeom prst="rect">
            <a:avLst/>
          </a:prstGeom>
        </p:spPr>
      </p:pic>
      <p:pic>
        <p:nvPicPr>
          <p:cNvPr id="9" name="Image 8" descr="Run_1948_average_PulseShapes for bgvtell06_fi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37" y="480936"/>
            <a:ext cx="2880000" cy="1500119"/>
          </a:xfrm>
          <a:prstGeom prst="rect">
            <a:avLst/>
          </a:prstGeom>
        </p:spPr>
      </p:pic>
      <p:pic>
        <p:nvPicPr>
          <p:cNvPr id="11" name="Image 10" descr="Run_1948_average_PulseShapes for bgvtell07_fi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37" y="1981055"/>
            <a:ext cx="2880000" cy="1498630"/>
          </a:xfrm>
          <a:prstGeom prst="rect">
            <a:avLst/>
          </a:prstGeom>
        </p:spPr>
      </p:pic>
      <p:pic>
        <p:nvPicPr>
          <p:cNvPr id="12" name="Image 11" descr="Run_1948_average_PulseShapes for bgvtell08_fi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37" y="3479685"/>
            <a:ext cx="2880000" cy="1498630"/>
          </a:xfrm>
          <a:prstGeom prst="rect">
            <a:avLst/>
          </a:prstGeom>
        </p:spPr>
      </p:pic>
      <p:pic>
        <p:nvPicPr>
          <p:cNvPr id="13" name="Image 12" descr="Run_1948_average_PulseShapes for bgvtell09_fi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37" y="5031400"/>
            <a:ext cx="2880000" cy="150011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6553200" y="2458720"/>
            <a:ext cx="244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Run 1948 fits of average </a:t>
            </a:r>
            <a:r>
              <a:rPr lang="en-GB" dirty="0" err="1" smtClean="0">
                <a:solidFill>
                  <a:srgbClr val="595959"/>
                </a:solidFill>
              </a:rPr>
              <a:t>pulseshapes</a:t>
            </a:r>
            <a:r>
              <a:rPr lang="en-GB" dirty="0" smtClean="0">
                <a:solidFill>
                  <a:srgbClr val="595959"/>
                </a:solidFill>
              </a:rPr>
              <a:t> per Tell1 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14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595959"/>
                </a:solidFill>
              </a:rPr>
              <a:t>L0Latency scan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96560" y="1325881"/>
            <a:ext cx="3108960" cy="13766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1800" dirty="0" err="1" smtClean="0">
                <a:solidFill>
                  <a:srgbClr val="595959"/>
                </a:solidFill>
              </a:rPr>
              <a:t>took</a:t>
            </a:r>
            <a:r>
              <a:rPr lang="fr-FR" sz="1800" dirty="0" smtClean="0">
                <a:solidFill>
                  <a:srgbClr val="595959"/>
                </a:solidFill>
              </a:rPr>
              <a:t> </a:t>
            </a:r>
            <a:r>
              <a:rPr lang="fr-FR" sz="1800" dirty="0" err="1" smtClean="0">
                <a:solidFill>
                  <a:srgbClr val="595959"/>
                </a:solidFill>
              </a:rPr>
              <a:t>runs</a:t>
            </a:r>
            <a:r>
              <a:rPr lang="fr-FR" sz="1800" dirty="0" smtClean="0">
                <a:solidFill>
                  <a:srgbClr val="595959"/>
                </a:solidFill>
              </a:rPr>
              <a:t> </a:t>
            </a:r>
            <a:r>
              <a:rPr lang="fr-FR" sz="1800" dirty="0" err="1" smtClean="0">
                <a:solidFill>
                  <a:srgbClr val="595959"/>
                </a:solidFill>
              </a:rPr>
              <a:t>with</a:t>
            </a:r>
            <a:r>
              <a:rPr lang="fr-FR" sz="1800" dirty="0" smtClean="0">
                <a:solidFill>
                  <a:srgbClr val="595959"/>
                </a:solidFill>
              </a:rPr>
              <a:t> TAE = 3 and l0latency 111</a:t>
            </a:r>
          </a:p>
          <a:p>
            <a:pPr marL="0" indent="0">
              <a:buNone/>
            </a:pPr>
            <a:r>
              <a:rPr lang="fr-FR" sz="1800" dirty="0" smtClean="0">
                <a:solidFill>
                  <a:srgbClr val="595959"/>
                </a:solidFill>
              </a:rPr>
              <a:t>1000 </a:t>
            </a:r>
            <a:r>
              <a:rPr lang="fr-FR" sz="1800" dirty="0" err="1" smtClean="0">
                <a:solidFill>
                  <a:srgbClr val="595959"/>
                </a:solidFill>
              </a:rPr>
              <a:t>events</a:t>
            </a:r>
            <a:r>
              <a:rPr lang="fr-FR" sz="1800" dirty="0" smtClean="0">
                <a:solidFill>
                  <a:srgbClr val="595959"/>
                </a:solidFill>
              </a:rPr>
              <a:t>, 7 </a:t>
            </a:r>
            <a:r>
              <a:rPr lang="fr-FR" sz="1800" dirty="0" err="1" smtClean="0">
                <a:solidFill>
                  <a:srgbClr val="595959"/>
                </a:solidFill>
              </a:rPr>
              <a:t>samples</a:t>
            </a:r>
            <a:r>
              <a:rPr lang="fr-FR" sz="1800" dirty="0" smtClean="0">
                <a:solidFill>
                  <a:srgbClr val="595959"/>
                </a:solidFill>
              </a:rPr>
              <a:t> per </a:t>
            </a:r>
            <a:r>
              <a:rPr lang="fr-FR" sz="1800" dirty="0" err="1" smtClean="0">
                <a:solidFill>
                  <a:srgbClr val="595959"/>
                </a:solidFill>
              </a:rPr>
              <a:t>event</a:t>
            </a:r>
            <a:r>
              <a:rPr lang="fr-FR" sz="1800" dirty="0" smtClean="0">
                <a:solidFill>
                  <a:srgbClr val="595959"/>
                </a:solidFill>
              </a:rPr>
              <a:t>, one </a:t>
            </a:r>
            <a:r>
              <a:rPr lang="fr-FR" sz="1800" dirty="0" err="1" smtClean="0">
                <a:solidFill>
                  <a:srgbClr val="595959"/>
                </a:solidFill>
              </a:rPr>
              <a:t>step</a:t>
            </a:r>
            <a:r>
              <a:rPr lang="fr-FR" sz="1800" dirty="0" smtClean="0">
                <a:solidFill>
                  <a:srgbClr val="595959"/>
                </a:solidFill>
              </a:rPr>
              <a:t> </a:t>
            </a:r>
            <a:r>
              <a:rPr lang="fr-FR" sz="1800" dirty="0" err="1" smtClean="0">
                <a:solidFill>
                  <a:srgbClr val="595959"/>
                </a:solidFill>
              </a:rPr>
              <a:t>only</a:t>
            </a:r>
            <a:endParaRPr lang="fr-FR" sz="18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fr-FR" sz="1800" dirty="0" err="1" smtClean="0">
                <a:solidFill>
                  <a:srgbClr val="595959"/>
                </a:solidFill>
              </a:rPr>
              <a:t>Run</a:t>
            </a:r>
            <a:r>
              <a:rPr lang="fr-FR" sz="1800" dirty="0" smtClean="0">
                <a:solidFill>
                  <a:srgbClr val="595959"/>
                </a:solidFill>
              </a:rPr>
              <a:t> 1963: L0A, FER = 0ns, </a:t>
            </a:r>
            <a:r>
              <a:rPr lang="fr-FR" sz="1800" dirty="0" err="1" smtClean="0">
                <a:solidFill>
                  <a:srgbClr val="595959"/>
                </a:solidFill>
              </a:rPr>
              <a:t>Clk</a:t>
            </a:r>
            <a:r>
              <a:rPr lang="fr-FR" sz="1800" dirty="0" smtClean="0">
                <a:solidFill>
                  <a:srgbClr val="595959"/>
                </a:solidFill>
              </a:rPr>
              <a:t> = 13ns</a:t>
            </a:r>
          </a:p>
          <a:p>
            <a:pPr marL="0" indent="0">
              <a:buNone/>
            </a:pPr>
            <a:r>
              <a:rPr lang="fr-FR" sz="1800" dirty="0" err="1" smtClean="0">
                <a:solidFill>
                  <a:srgbClr val="595959"/>
                </a:solidFill>
              </a:rPr>
              <a:t>Run</a:t>
            </a:r>
            <a:r>
              <a:rPr lang="fr-FR" sz="1800" dirty="0" smtClean="0">
                <a:solidFill>
                  <a:srgbClr val="595959"/>
                </a:solidFill>
              </a:rPr>
              <a:t> 1965: L0A, FER = 18ns, </a:t>
            </a:r>
            <a:r>
              <a:rPr lang="fr-FR" sz="1800" dirty="0" err="1" smtClean="0">
                <a:solidFill>
                  <a:srgbClr val="595959"/>
                </a:solidFill>
              </a:rPr>
              <a:t>Clk</a:t>
            </a:r>
            <a:r>
              <a:rPr lang="fr-FR" sz="1800" dirty="0" smtClean="0">
                <a:solidFill>
                  <a:srgbClr val="595959"/>
                </a:solidFill>
              </a:rPr>
              <a:t> = 13ns</a:t>
            </a:r>
            <a:endParaRPr lang="fr-FR" sz="1800" dirty="0">
              <a:solidFill>
                <a:srgbClr val="595959"/>
              </a:solidFill>
            </a:endParaRPr>
          </a:p>
        </p:txBody>
      </p:sp>
      <p:pic>
        <p:nvPicPr>
          <p:cNvPr id="4" name="Image 3" descr="Run1963_l0latenc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2215" y="341624"/>
            <a:ext cx="2880000" cy="4437391"/>
          </a:xfrm>
          <a:prstGeom prst="rect">
            <a:avLst/>
          </a:prstGeom>
        </p:spPr>
      </p:pic>
      <p:pic>
        <p:nvPicPr>
          <p:cNvPr id="5" name="Image 4" descr="Run1965_l0latenc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47028" y="2733307"/>
            <a:ext cx="2880000" cy="44373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2110" y="3878400"/>
            <a:ext cx="4429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95959"/>
                </a:solidFill>
              </a:rPr>
              <a:t>Run 1963 implies optimal l0latency delay being 115</a:t>
            </a:r>
            <a:endParaRPr lang="en-GB" sz="1600" dirty="0">
              <a:solidFill>
                <a:srgbClr val="595959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2110" y="4853760"/>
            <a:ext cx="44297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595959"/>
                </a:solidFill>
              </a:rPr>
              <a:t>Run 1965 implies optimal l0latency delay being 114</a:t>
            </a:r>
          </a:p>
          <a:p>
            <a:r>
              <a:rPr lang="en-GB" sz="1600" dirty="0" smtClean="0">
                <a:solidFill>
                  <a:srgbClr val="595959"/>
                </a:solidFill>
              </a:rPr>
              <a:t>since </a:t>
            </a:r>
            <a:r>
              <a:rPr lang="en-GB" sz="1600" dirty="0" err="1" smtClean="0">
                <a:solidFill>
                  <a:srgbClr val="595959"/>
                </a:solidFill>
              </a:rPr>
              <a:t>PulseShapeScan</a:t>
            </a:r>
            <a:r>
              <a:rPr lang="en-GB" sz="1600" dirty="0" smtClean="0">
                <a:solidFill>
                  <a:srgbClr val="595959"/>
                </a:solidFill>
              </a:rPr>
              <a:t> has same L0A/FER offset to clock, as Run 1965, this should be used for the future and also implemented for PHYSICS runs. </a:t>
            </a:r>
            <a:endParaRPr lang="en-GB" sz="1600" dirty="0">
              <a:solidFill>
                <a:srgbClr val="595959"/>
              </a:solidFill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15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8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	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l0 latency at 114 is optimal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change settings in physics recipe:</a:t>
            </a:r>
            <a:b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ODIN: always enable the external BCLK/Orbit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CB (hybrid): L0A, FER needs to be 5ns bigger </a:t>
            </a:r>
            <a:r>
              <a:rPr lang="en-GB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than Clock 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get a good pulse shape 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(e.g. L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0A, FER = 18ns, </a:t>
            </a:r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Clk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13ns)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14.12.2016</a:t>
            </a:r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Mariana Rihl </a:t>
            </a:r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fld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fish_market__kerala_by_northerneye-d30udz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759"/>
            <a:ext cx="9144000" cy="6096001"/>
          </a:xfrm>
          <a:prstGeom prst="rect">
            <a:avLst/>
          </a:prstGeom>
        </p:spPr>
      </p:pic>
      <p:pic>
        <p:nvPicPr>
          <p:cNvPr id="4" name="Image 3" descr="San-Francisco-shutterstock_1215823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230" y="0"/>
            <a:ext cx="10340710" cy="36982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600" y="2177098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 long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-894080" y="41763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 smtClean="0">
                <a:solidFill>
                  <a:schemeClr val="bg1"/>
                </a:solidFill>
              </a:rPr>
              <a:t>...</a:t>
            </a:r>
            <a:r>
              <a:rPr lang="de-AT" dirty="0" err="1" smtClean="0">
                <a:solidFill>
                  <a:schemeClr val="bg1"/>
                </a:solidFill>
              </a:rPr>
              <a:t>and</a:t>
            </a:r>
            <a:r>
              <a:rPr lang="de-AT" dirty="0" smtClean="0">
                <a:solidFill>
                  <a:schemeClr val="bg1"/>
                </a:solidFill>
              </a:rPr>
              <a:t> </a:t>
            </a:r>
            <a:r>
              <a:rPr lang="de-AT" dirty="0" err="1" smtClean="0">
                <a:solidFill>
                  <a:schemeClr val="bg1"/>
                </a:solidFill>
              </a:rPr>
              <a:t>thanks</a:t>
            </a:r>
            <a:r>
              <a:rPr lang="de-AT" dirty="0" smtClean="0">
                <a:solidFill>
                  <a:schemeClr val="bg1"/>
                </a:solidFill>
              </a:rPr>
              <a:t>!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/>
              <a:t>14.12.2016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Mariana Rihl </a:t>
            </a:r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56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ODIN BCIDs </a:t>
            </a:r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vs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LHC filled buckets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 3" descr="combinedBCiDs_Run_158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3388" y="107392"/>
            <a:ext cx="2476190" cy="4680000"/>
          </a:xfrm>
          <a:prstGeom prst="rect">
            <a:avLst/>
          </a:prstGeom>
        </p:spPr>
      </p:pic>
      <p:pic>
        <p:nvPicPr>
          <p:cNvPr id="5" name="Image 4" descr="combinedBCiDs_Run_158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98467" y="2648740"/>
            <a:ext cx="2666032" cy="4680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471483" y="1417637"/>
            <a:ext cx="321531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Run 1588, fill 4873: one pilot bunch and one bunch per beam. </a:t>
            </a:r>
          </a:p>
          <a:p>
            <a:r>
              <a:rPr lang="en-GB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red lines indicate the beam2 filled buckets. </a:t>
            </a:r>
          </a:p>
          <a:p>
            <a:r>
              <a:rPr lang="en-GB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Task: match the ODIN bcids with the LHC beam2 filled buckets</a:t>
            </a:r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623883" y="3906837"/>
            <a:ext cx="3215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Run 1589, fill 4874: 12 bunches per beam. </a:t>
            </a:r>
          </a:p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red lines indicate the beam2 filled buckets. The tall blue lines (order of 10</a:t>
            </a:r>
            <a:r>
              <a:rPr lang="en-GB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represent the filled buckets from beam2, the shorter ones (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rder of 10) indicate the interactions from beam 1. 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14.12.2016</a:t>
            </a:r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Mariana Rihl </a:t>
            </a:r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fld>
            <a:endParaRPr lang="fr-F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33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BCID offset </a:t>
            </a:r>
            <a:r>
              <a:rPr lang="fr-FR" dirty="0" err="1" smtClean="0">
                <a:solidFill>
                  <a:srgbClr val="595959"/>
                </a:solidFill>
              </a:rPr>
              <a:t>from</a:t>
            </a:r>
            <a:r>
              <a:rPr lang="fr-FR" dirty="0" smtClean="0">
                <a:solidFill>
                  <a:srgbClr val="595959"/>
                </a:solidFill>
              </a:rPr>
              <a:t> </a:t>
            </a:r>
            <a:r>
              <a:rPr lang="fr-FR" dirty="0" err="1" smtClean="0">
                <a:solidFill>
                  <a:srgbClr val="595959"/>
                </a:solidFill>
              </a:rPr>
              <a:t>runs</a:t>
            </a:r>
            <a:r>
              <a:rPr lang="fr-FR" dirty="0" smtClean="0">
                <a:solidFill>
                  <a:srgbClr val="595959"/>
                </a:solidFill>
              </a:rPr>
              <a:t> 1588 and 1589</a:t>
            </a:r>
            <a:endParaRPr lang="fr-FR" dirty="0">
              <a:solidFill>
                <a:srgbClr val="595959"/>
              </a:solidFill>
            </a:endParaRPr>
          </a:p>
        </p:txBody>
      </p:sp>
      <p:pic>
        <p:nvPicPr>
          <p:cNvPr id="4" name="Image 3" descr="BCIDs_Run_158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8" y="1229136"/>
            <a:ext cx="4680000" cy="2365310"/>
          </a:xfrm>
          <a:prstGeom prst="rect">
            <a:avLst/>
          </a:prstGeom>
        </p:spPr>
      </p:pic>
      <p:pic>
        <p:nvPicPr>
          <p:cNvPr id="5" name="Image 4" descr="BCIDs_Run_158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8" y="3667394"/>
            <a:ext cx="4680000" cy="236530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883512" y="1323349"/>
            <a:ext cx="26788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shifted ODIN </a:t>
            </a:r>
            <a:r>
              <a:rPr lang="en-GB" dirty="0" err="1" smtClean="0">
                <a:solidFill>
                  <a:srgbClr val="595959"/>
                </a:solidFill>
              </a:rPr>
              <a:t>bcids</a:t>
            </a:r>
            <a:r>
              <a:rPr lang="en-GB" dirty="0" smtClean="0">
                <a:solidFill>
                  <a:srgbClr val="595959"/>
                </a:solidFill>
              </a:rPr>
              <a:t> to align with filled buckets from timber. </a:t>
            </a:r>
          </a:p>
          <a:p>
            <a:endParaRPr lang="en-GB" dirty="0">
              <a:solidFill>
                <a:srgbClr val="595959"/>
              </a:solidFill>
            </a:endParaRPr>
          </a:p>
          <a:p>
            <a:r>
              <a:rPr lang="en-GB" dirty="0" smtClean="0">
                <a:solidFill>
                  <a:srgbClr val="595959"/>
                </a:solidFill>
              </a:rPr>
              <a:t>run 1588: fill 4873, one pilot bunch and one bunch per beam 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run 1589: fill 4874, 12 bunches per beam. 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Got filled buckets from timber and offset through comparison of ODIN </a:t>
            </a:r>
            <a:r>
              <a:rPr lang="en-GB" dirty="0" err="1" smtClean="0">
                <a:solidFill>
                  <a:srgbClr val="595959"/>
                </a:solidFill>
              </a:rPr>
              <a:t>bcids</a:t>
            </a:r>
            <a:r>
              <a:rPr lang="en-GB" dirty="0" smtClean="0">
                <a:solidFill>
                  <a:srgbClr val="595959"/>
                </a:solidFill>
              </a:rPr>
              <a:t>. 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Could verify offset through fill 1589. 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 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3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66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 smtClean="0">
                <a:solidFill>
                  <a:srgbClr val="595959"/>
                </a:solidFill>
              </a:rPr>
              <a:t>good results for activity “PULSESHAPESCAN”</a:t>
            </a:r>
            <a:endParaRPr lang="fr-FR" dirty="0">
              <a:solidFill>
                <a:srgbClr val="595959"/>
              </a:solidFill>
            </a:endParaRPr>
          </a:p>
        </p:txBody>
      </p:sp>
      <p:pic>
        <p:nvPicPr>
          <p:cNvPr id="4" name="Image 3" descr="BCIDs_Run_159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" y="1726281"/>
            <a:ext cx="4320000" cy="2183363"/>
          </a:xfrm>
          <a:prstGeom prst="rect">
            <a:avLst/>
          </a:prstGeom>
        </p:spPr>
      </p:pic>
      <p:pic>
        <p:nvPicPr>
          <p:cNvPr id="5" name="Image 4" descr="BCIDs_Run_162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" y="4081884"/>
            <a:ext cx="4320000" cy="2183363"/>
          </a:xfrm>
          <a:prstGeom prst="rect">
            <a:avLst/>
          </a:prstGeom>
        </p:spPr>
      </p:pic>
      <p:pic>
        <p:nvPicPr>
          <p:cNvPr id="6" name="Image 5" descr="BCIDs_Run_163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18" y="1726281"/>
            <a:ext cx="4320000" cy="2183363"/>
          </a:xfrm>
          <a:prstGeom prst="rect">
            <a:avLst/>
          </a:prstGeom>
        </p:spPr>
      </p:pic>
      <p:pic>
        <p:nvPicPr>
          <p:cNvPr id="7" name="Image 6" descr="BCIDs_Run_170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18" y="4081884"/>
            <a:ext cx="4320000" cy="2183363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4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7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 smtClean="0">
                <a:solidFill>
                  <a:srgbClr val="595959"/>
                </a:solidFill>
              </a:rPr>
              <a:t>good results for activity “PULSESHAPESCAN”</a:t>
            </a:r>
            <a:endParaRPr lang="fr-FR" dirty="0">
              <a:solidFill>
                <a:srgbClr val="595959"/>
              </a:solidFill>
            </a:endParaRPr>
          </a:p>
        </p:txBody>
      </p:sp>
      <p:pic>
        <p:nvPicPr>
          <p:cNvPr id="4" name="Image 3" descr="BCIDs_Run_159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" y="1726281"/>
            <a:ext cx="4320000" cy="2183363"/>
          </a:xfrm>
          <a:prstGeom prst="rect">
            <a:avLst/>
          </a:prstGeom>
        </p:spPr>
      </p:pic>
      <p:pic>
        <p:nvPicPr>
          <p:cNvPr id="5" name="Image 4" descr="BCIDs_Run_162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" y="4081884"/>
            <a:ext cx="4320000" cy="2183363"/>
          </a:xfrm>
          <a:prstGeom prst="rect">
            <a:avLst/>
          </a:prstGeom>
        </p:spPr>
      </p:pic>
      <p:pic>
        <p:nvPicPr>
          <p:cNvPr id="6" name="Image 5" descr="BCIDs_Run_163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18" y="1726281"/>
            <a:ext cx="4320000" cy="2183363"/>
          </a:xfrm>
          <a:prstGeom prst="rect">
            <a:avLst/>
          </a:prstGeom>
        </p:spPr>
      </p:pic>
      <p:pic>
        <p:nvPicPr>
          <p:cNvPr id="7" name="Image 6" descr="BCIDs_Run_170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18" y="4081884"/>
            <a:ext cx="4320000" cy="2183363"/>
          </a:xfrm>
          <a:prstGeom prst="rect">
            <a:avLst/>
          </a:prstGeom>
        </p:spPr>
      </p:pic>
      <p:pic>
        <p:nvPicPr>
          <p:cNvPr id="3" name="Image 2" descr="BCIDs_Run_193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18" y="2444362"/>
            <a:ext cx="6480000" cy="3275044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5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7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BCIDs_Run_195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00" y="3909840"/>
            <a:ext cx="5400000" cy="272920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 smtClean="0">
                <a:solidFill>
                  <a:srgbClr val="595959"/>
                </a:solidFill>
              </a:rPr>
              <a:t>good results for activity “PULSESHAPESCAN”</a:t>
            </a:r>
            <a:endParaRPr lang="fr-FR" dirty="0">
              <a:solidFill>
                <a:srgbClr val="595959"/>
              </a:solidFill>
            </a:endParaRPr>
          </a:p>
        </p:txBody>
      </p:sp>
      <p:pic>
        <p:nvPicPr>
          <p:cNvPr id="3" name="Image 2" descr="combinedBCiDs_shifted_Run_195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86331" y="255734"/>
            <a:ext cx="3076191" cy="5400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425741" y="1822998"/>
            <a:ext cx="3261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95959"/>
                </a:solidFill>
              </a:rPr>
              <a:t>Run 1950, 01.12.2016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low statistics because only 100 </a:t>
            </a:r>
            <a:r>
              <a:rPr lang="en-GB" dirty="0" err="1" smtClean="0">
                <a:solidFill>
                  <a:srgbClr val="595959"/>
                </a:solidFill>
              </a:rPr>
              <a:t>evtens</a:t>
            </a:r>
            <a:r>
              <a:rPr lang="en-GB" dirty="0" smtClean="0">
                <a:solidFill>
                  <a:srgbClr val="595959"/>
                </a:solidFill>
              </a:rPr>
              <a:t> per step. </a:t>
            </a:r>
          </a:p>
          <a:p>
            <a:r>
              <a:rPr lang="en-GB" dirty="0" smtClean="0">
                <a:solidFill>
                  <a:srgbClr val="595959"/>
                </a:solidFill>
              </a:rPr>
              <a:t>BCID is structure still visible. 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6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7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>
                <a:solidFill>
                  <a:srgbClr val="595959"/>
                </a:solidFill>
              </a:rPr>
              <a:t>…but it doesn’t always work...</a:t>
            </a:r>
            <a:endParaRPr lang="fr-FR" dirty="0">
              <a:solidFill>
                <a:srgbClr val="595959"/>
              </a:solidFill>
            </a:endParaRPr>
          </a:p>
        </p:txBody>
      </p:sp>
      <p:pic>
        <p:nvPicPr>
          <p:cNvPr id="4" name="Image 3" descr="BCIDs_Run_17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4" y="1417638"/>
            <a:ext cx="4320000" cy="2183363"/>
          </a:xfrm>
          <a:prstGeom prst="rect">
            <a:avLst/>
          </a:prstGeom>
        </p:spPr>
      </p:pic>
      <p:pic>
        <p:nvPicPr>
          <p:cNvPr id="5" name="Image 4" descr="BCIDs_Run_17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4" y="3969367"/>
            <a:ext cx="4320000" cy="2183363"/>
          </a:xfrm>
          <a:prstGeom prst="rect">
            <a:avLst/>
          </a:prstGeom>
        </p:spPr>
      </p:pic>
      <p:pic>
        <p:nvPicPr>
          <p:cNvPr id="6" name="Image 5" descr="BCIDs_Run_1937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466" y="1417638"/>
            <a:ext cx="4320000" cy="2183363"/>
          </a:xfrm>
          <a:prstGeom prst="rect">
            <a:avLst/>
          </a:prstGeom>
        </p:spPr>
      </p:pic>
      <p:pic>
        <p:nvPicPr>
          <p:cNvPr id="7" name="Image 6" descr="BCIDs_Run_196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466" y="3969367"/>
            <a:ext cx="4320000" cy="2183363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7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724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595959"/>
                </a:solidFill>
              </a:rPr>
              <a:t>why</a:t>
            </a:r>
            <a:r>
              <a:rPr lang="fr-FR" dirty="0" smtClean="0">
                <a:solidFill>
                  <a:srgbClr val="595959"/>
                </a:solidFill>
              </a:rPr>
              <a:t>?!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49682"/>
            <a:ext cx="4155440" cy="1435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err="1" smtClean="0">
                <a:solidFill>
                  <a:srgbClr val="595959"/>
                </a:solidFill>
              </a:rPr>
              <a:t>Runs</a:t>
            </a:r>
            <a:r>
              <a:rPr lang="fr-FR" sz="1800" dirty="0" smtClean="0">
                <a:solidFill>
                  <a:srgbClr val="595959"/>
                </a:solidFill>
              </a:rPr>
              <a:t> 1711, 1712, 1937: </a:t>
            </a:r>
            <a:r>
              <a:rPr lang="fr-FR" sz="1800" dirty="0" err="1" smtClean="0">
                <a:solidFill>
                  <a:srgbClr val="595959"/>
                </a:solidFill>
              </a:rPr>
              <a:t>physics</a:t>
            </a:r>
            <a:r>
              <a:rPr lang="fr-FR" sz="1800" dirty="0" smtClean="0">
                <a:solidFill>
                  <a:srgbClr val="595959"/>
                </a:solidFill>
              </a:rPr>
              <a:t> </a:t>
            </a:r>
            <a:r>
              <a:rPr lang="fr-FR" sz="1800" dirty="0" err="1" smtClean="0">
                <a:solidFill>
                  <a:srgbClr val="595959"/>
                </a:solidFill>
              </a:rPr>
              <a:t>runs</a:t>
            </a:r>
            <a:endParaRPr lang="fr-FR" sz="1800" dirty="0" smtClean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fr-FR" sz="1800" dirty="0" err="1" smtClean="0">
                <a:solidFill>
                  <a:srgbClr val="595959"/>
                </a:solidFill>
              </a:rPr>
              <a:t>Run</a:t>
            </a:r>
            <a:r>
              <a:rPr lang="fr-FR" sz="1800" dirty="0" smtClean="0">
                <a:solidFill>
                  <a:srgbClr val="595959"/>
                </a:solidFill>
              </a:rPr>
              <a:t> 1962: </a:t>
            </a:r>
            <a:r>
              <a:rPr lang="fr-FR" sz="1800" dirty="0" err="1" smtClean="0">
                <a:solidFill>
                  <a:srgbClr val="595959"/>
                </a:solidFill>
              </a:rPr>
              <a:t>pulseshapescan</a:t>
            </a:r>
            <a:r>
              <a:rPr lang="fr-FR" sz="1800" dirty="0" smtClean="0">
                <a:solidFill>
                  <a:srgbClr val="595959"/>
                </a:solidFill>
              </a:rPr>
              <a:t> </a:t>
            </a:r>
            <a:r>
              <a:rPr lang="fr-FR" sz="1800" dirty="0" err="1" smtClean="0">
                <a:solidFill>
                  <a:srgbClr val="595959"/>
                </a:solidFill>
              </a:rPr>
              <a:t>with</a:t>
            </a:r>
            <a:r>
              <a:rPr lang="fr-FR" sz="1800" dirty="0" smtClean="0">
                <a:solidFill>
                  <a:srgbClr val="595959"/>
                </a:solidFill>
              </a:rPr>
              <a:t> </a:t>
            </a:r>
            <a:r>
              <a:rPr lang="fr-FR" sz="1800" dirty="0" err="1" smtClean="0">
                <a:solidFill>
                  <a:srgbClr val="595959"/>
                </a:solidFill>
              </a:rPr>
              <a:t>wrong</a:t>
            </a:r>
            <a:r>
              <a:rPr lang="fr-FR" sz="1800" dirty="0" smtClean="0">
                <a:solidFill>
                  <a:srgbClr val="595959"/>
                </a:solidFill>
              </a:rPr>
              <a:t> settings (no timing trigger </a:t>
            </a:r>
            <a:r>
              <a:rPr lang="fr-FR" sz="1800" dirty="0" err="1" smtClean="0">
                <a:solidFill>
                  <a:srgbClr val="595959"/>
                </a:solidFill>
              </a:rPr>
              <a:t>window</a:t>
            </a:r>
            <a:r>
              <a:rPr lang="fr-FR" sz="1800" dirty="0" smtClean="0">
                <a:solidFill>
                  <a:srgbClr val="595959"/>
                </a:solidFill>
              </a:rPr>
              <a:t>, no </a:t>
            </a:r>
            <a:r>
              <a:rPr lang="fr-FR" sz="1800" dirty="0" err="1" smtClean="0">
                <a:solidFill>
                  <a:srgbClr val="595959"/>
                </a:solidFill>
              </a:rPr>
              <a:t>external</a:t>
            </a:r>
            <a:r>
              <a:rPr lang="fr-FR" sz="1800" dirty="0" smtClean="0">
                <a:solidFill>
                  <a:srgbClr val="595959"/>
                </a:solidFill>
              </a:rPr>
              <a:t> </a:t>
            </a:r>
            <a:r>
              <a:rPr lang="fr-FR" sz="1800" dirty="0" err="1" smtClean="0">
                <a:solidFill>
                  <a:srgbClr val="595959"/>
                </a:solidFill>
              </a:rPr>
              <a:t>bunch</a:t>
            </a:r>
            <a:r>
              <a:rPr lang="fr-FR" sz="1800" dirty="0" smtClean="0">
                <a:solidFill>
                  <a:srgbClr val="595959"/>
                </a:solidFill>
              </a:rPr>
              <a:t> </a:t>
            </a:r>
            <a:r>
              <a:rPr lang="fr-FR" sz="1800" dirty="0" err="1" smtClean="0">
                <a:solidFill>
                  <a:srgbClr val="595959"/>
                </a:solidFill>
              </a:rPr>
              <a:t>clock</a:t>
            </a:r>
            <a:r>
              <a:rPr lang="fr-FR" sz="1800" dirty="0" smtClean="0">
                <a:solidFill>
                  <a:srgbClr val="595959"/>
                </a:solidFill>
              </a:rPr>
              <a:t>)</a:t>
            </a:r>
            <a:endParaRPr lang="fr-FR" sz="1800" dirty="0">
              <a:solidFill>
                <a:srgbClr val="595959"/>
              </a:solidFill>
            </a:endParaRPr>
          </a:p>
        </p:txBody>
      </p:sp>
      <p:pic>
        <p:nvPicPr>
          <p:cNvPr id="5" name="Image 4" descr="R1962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560320"/>
            <a:ext cx="12596176" cy="3936305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8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595959"/>
                </a:solidFill>
              </a:rPr>
              <a:t>possible explanations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Lucida Grande"/>
              <a:buChar char="-"/>
            </a:pPr>
            <a:r>
              <a:rPr lang="en-GB" sz="2200" dirty="0" smtClean="0">
                <a:solidFill>
                  <a:srgbClr val="595959"/>
                </a:solidFill>
              </a:rPr>
              <a:t>need to activate “External BCLK/Orbit” in TFC panel to get correct </a:t>
            </a:r>
            <a:r>
              <a:rPr lang="en-GB" sz="2200" dirty="0" err="1" smtClean="0">
                <a:solidFill>
                  <a:srgbClr val="595959"/>
                </a:solidFill>
              </a:rPr>
              <a:t>bcid</a:t>
            </a:r>
            <a:r>
              <a:rPr lang="en-GB" sz="2200" dirty="0" smtClean="0">
                <a:solidFill>
                  <a:srgbClr val="595959"/>
                </a:solidFill>
              </a:rPr>
              <a:t> distribution </a:t>
            </a:r>
          </a:p>
          <a:p>
            <a:pPr marL="0" indent="0">
              <a:buNone/>
            </a:pPr>
            <a:endParaRPr lang="en-GB" sz="2200" dirty="0" smtClean="0">
              <a:solidFill>
                <a:srgbClr val="595959"/>
              </a:solidFill>
            </a:endParaRPr>
          </a:p>
          <a:p>
            <a:pPr>
              <a:buFont typeface="Lucida Grande"/>
              <a:buChar char="-"/>
            </a:pPr>
            <a:r>
              <a:rPr lang="en-GB" sz="2200" dirty="0" smtClean="0">
                <a:solidFill>
                  <a:srgbClr val="595959"/>
                </a:solidFill>
              </a:rPr>
              <a:t>timing trigger activated</a:t>
            </a:r>
          </a:p>
          <a:p>
            <a:pPr marL="0" indent="0">
              <a:buNone/>
            </a:pPr>
            <a:endParaRPr lang="en-GB" sz="2200" dirty="0" smtClean="0">
              <a:solidFill>
                <a:srgbClr val="595959"/>
              </a:solidFill>
            </a:endParaRPr>
          </a:p>
          <a:p>
            <a:pPr>
              <a:buFont typeface="Lucida Grande"/>
              <a:buChar char="-"/>
            </a:pPr>
            <a:r>
              <a:rPr lang="en-GB" sz="2200" dirty="0" smtClean="0">
                <a:solidFill>
                  <a:srgbClr val="595959"/>
                </a:solidFill>
              </a:rPr>
              <a:t>L0Accept and FE Reset of CB need to be 5ns earlier than Clock signal. </a:t>
            </a:r>
          </a:p>
          <a:p>
            <a:pPr lvl="1" indent="-342900">
              <a:buFont typeface="Lucida Grande"/>
              <a:buChar char="-"/>
            </a:pPr>
            <a:r>
              <a:rPr lang="en-GB" sz="2200" dirty="0" smtClean="0">
                <a:solidFill>
                  <a:srgbClr val="595959"/>
                </a:solidFill>
              </a:rPr>
              <a:t>settings for PHYSICS: L0A, FER=0ns, </a:t>
            </a:r>
            <a:r>
              <a:rPr lang="en-GB" sz="2200" dirty="0" err="1" smtClean="0">
                <a:solidFill>
                  <a:srgbClr val="595959"/>
                </a:solidFill>
              </a:rPr>
              <a:t>Clk</a:t>
            </a:r>
            <a:r>
              <a:rPr lang="en-GB" sz="2200" dirty="0" smtClean="0">
                <a:solidFill>
                  <a:srgbClr val="595959"/>
                </a:solidFill>
              </a:rPr>
              <a:t> = 13ns</a:t>
            </a:r>
          </a:p>
          <a:p>
            <a:pPr marL="400050" lvl="1" indent="0">
              <a:buNone/>
            </a:pPr>
            <a:endParaRPr lang="en-GB" sz="2200" dirty="0" smtClean="0">
              <a:solidFill>
                <a:srgbClr val="595959"/>
              </a:solidFill>
            </a:endParaRPr>
          </a:p>
          <a:p>
            <a:pPr>
              <a:buFont typeface="Lucida Grande"/>
              <a:buChar char="-"/>
            </a:pPr>
            <a:r>
              <a:rPr lang="en-GB" sz="2200" dirty="0" smtClean="0">
                <a:solidFill>
                  <a:srgbClr val="595959"/>
                </a:solidFill>
              </a:rPr>
              <a:t>       settings for PULSESHAPESCAN: L0A, FER = 5ns, </a:t>
            </a:r>
            <a:r>
              <a:rPr lang="en-GB" sz="2200" dirty="0" err="1" smtClean="0">
                <a:solidFill>
                  <a:srgbClr val="595959"/>
                </a:solidFill>
              </a:rPr>
              <a:t>Clk</a:t>
            </a:r>
            <a:r>
              <a:rPr lang="en-GB" sz="2200" dirty="0" smtClean="0">
                <a:solidFill>
                  <a:srgbClr val="595959"/>
                </a:solidFill>
              </a:rPr>
              <a:t> = 13ns (ns+=1 per step)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AT" smtClean="0">
                <a:solidFill>
                  <a:srgbClr val="595959"/>
                </a:solidFill>
              </a:rPr>
              <a:t>14.12.2016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595959"/>
                </a:solidFill>
              </a:rPr>
              <a:t>Mariana Rihl </a:t>
            </a:r>
            <a:endParaRPr lang="fr-FR">
              <a:solidFill>
                <a:srgbClr val="595959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4D907-5FC6-C94F-9D18-9061201ED0DB}" type="slidenum">
              <a:rPr lang="fr-FR" smtClean="0">
                <a:solidFill>
                  <a:srgbClr val="595959"/>
                </a:solidFill>
              </a:rPr>
              <a:t>9</a:t>
            </a:fld>
            <a:endParaRPr lang="fr-FR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6530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662</Words>
  <Application>Microsoft Macintosh PowerPoint</Application>
  <PresentationFormat>Présentation à l'écran (4:3)</PresentationFormat>
  <Paragraphs>116</Paragraphs>
  <Slides>17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latest findings from the  pulseshape scan </vt:lpstr>
      <vt:lpstr>ODIN BCIDs vs LHC filled buckets</vt:lpstr>
      <vt:lpstr>BCID offset from runs 1588 and 1589</vt:lpstr>
      <vt:lpstr>good results for activity “PULSESHAPESCAN”</vt:lpstr>
      <vt:lpstr>good results for activity “PULSESHAPESCAN”</vt:lpstr>
      <vt:lpstr>good results for activity “PULSESHAPESCAN”</vt:lpstr>
      <vt:lpstr>…but it doesn’t always work...</vt:lpstr>
      <vt:lpstr>why?!</vt:lpstr>
      <vt:lpstr>possible explanations</vt:lpstr>
      <vt:lpstr>PulseShapeScan Analysis </vt:lpstr>
      <vt:lpstr>PulseShapeScan Analysis</vt:lpstr>
      <vt:lpstr>Présentation PowerPoint</vt:lpstr>
      <vt:lpstr>Présentation PowerPoint</vt:lpstr>
      <vt:lpstr>Présentation PowerPoint</vt:lpstr>
      <vt:lpstr>L0Latency scan</vt:lpstr>
      <vt:lpstr>Conclusion </vt:lpstr>
      <vt:lpstr>so long…</vt:lpstr>
    </vt:vector>
  </TitlesOfParts>
  <Company>cern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BGV Timing – clock delay, BCID offset</dc:title>
  <dc:creator>Mariana Rihl</dc:creator>
  <cp:lastModifiedBy>Mariana Rihl</cp:lastModifiedBy>
  <cp:revision>25</cp:revision>
  <dcterms:created xsi:type="dcterms:W3CDTF">2016-12-09T10:47:25Z</dcterms:created>
  <dcterms:modified xsi:type="dcterms:W3CDTF">2016-12-14T16:50:19Z</dcterms:modified>
</cp:coreProperties>
</file>